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0CC921-5C39-4A05-995F-ACF0A3974843}">
  <a:tblStyle styleId="{610CC921-5C39-4A05-995F-ACF0A39748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6d9432c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6d9432c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d9432c99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d9432c9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6d9432c99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6d9432c99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Anders-</a:t>
            </a:r>
            <a:r>
              <a:rPr lang="en"/>
              <a:t>Based on Matlab code, the ideal water volume was 0.51L. This was an outlier, thus we used 0.6L as the true max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d9432c99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d9432c99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Anders-</a:t>
            </a:r>
            <a:r>
              <a:rPr lang="en"/>
              <a:t>Based on Matlab code, the ideal water volume was 0.51L. This was an outlier, thus we used 0.6L as the true max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d9432c9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d9432c9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Anders-</a:t>
            </a:r>
            <a:r>
              <a:rPr lang="en"/>
              <a:t>Based on Matlab code, the ideal water volume was 0.51L. This was an outlier, thus we used 0.6L as the true max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d9432c9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d9432c9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d9432c99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d9432c99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6d9432c9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6d9432c9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c9a4d4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c9a4d4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30212f9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30212f9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830212f9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830212f9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6d1faef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6d1faef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30212f94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30212f9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d9081c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6d9081c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Abdulla-</a:t>
            </a:r>
            <a:r>
              <a:rPr lang="en" sz="1800"/>
              <a:t>Monte Carlo Simulations provide a way to see how uncertainties in measured values affect the resulting downrange distance of the rocket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Normal Distributions were used for the variables with uncertainty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The variables were most likely to be near the desired values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6d9081c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6d9081c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30212f9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830212f9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30212f9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30212f9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30212f94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30212f94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6d9081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6d9081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d1faef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d1faef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30212f94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30212f94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30212f9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30212f9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6dce3a5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6dce3a5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6d9432c9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6d9432c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6d9432c9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6d9432c9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30212f9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30212f9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d9432c9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d9432c9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d9432c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d9432c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6d9432c99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6d9432c9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RcWn0YB62lmqB3vNReguSgjaNj80Lf3n/view" TargetMode="External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3275" y="-172275"/>
            <a:ext cx="85206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Lab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76450" y="1320600"/>
            <a:ext cx="338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5 - 8am Lab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Abdulla Al Ameri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Niko de Boucaud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Peter Hurst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Anders Olsen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Jack Soltys</a:t>
            </a:r>
            <a:endParaRPr sz="18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81" y="-8925"/>
            <a:ext cx="4987050" cy="374027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Modeling - Thrust Model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152475"/>
            <a:ext cx="488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the value of thrust for each point in time from the thrust profile.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from the water phase.</a:t>
            </a:r>
            <a:endParaRPr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150" y="0"/>
            <a:ext cx="3642201" cy="27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5832300" y="2811600"/>
            <a:ext cx="300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</a:rPr>
              <a:t>Figure: Force of thrust sample. </a:t>
            </a:r>
            <a:endParaRPr b="1"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Modeling - Thrust Model</a:t>
            </a:r>
            <a:endParaRPr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87" y="1017725"/>
            <a:ext cx="550101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- Water Volume</a:t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187" y="1017725"/>
            <a:ext cx="5837639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- Launch Angle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453" y="1017725"/>
            <a:ext cx="561909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- Coefficient of Drag</a:t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450" y="1017725"/>
            <a:ext cx="561909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- Water Temperature</a:t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88" y="1017725"/>
            <a:ext cx="550102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- Gage Pressure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88" y="1017725"/>
            <a:ext cx="550102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Variable Changed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1152475"/>
            <a:ext cx="414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one variable that was changed initially was the Water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Changed from 1.0L to 0.6L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Provided increased thrust over baseline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sensitive variable to change from Thermodynamic Model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Disregarding Coefficient of Drag and Pressure</a:t>
            </a:r>
            <a:endParaRPr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5660988" y="2448225"/>
            <a:ext cx="20076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</a:rPr>
              <a:t>Figure 9: Thrusts vs Time</a:t>
            </a:r>
            <a:endParaRPr b="1" sz="800">
              <a:solidFill>
                <a:schemeClr val="lt2"/>
              </a:solidFill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301" y="6480"/>
            <a:ext cx="4845592" cy="239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Changed for Optimization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152475"/>
            <a:ext cx="610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Dry </a:t>
            </a:r>
            <a:r>
              <a:rPr lang="en"/>
              <a:t>Mass: 0.110 kg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Thrust: 0.6L instead of 1.0L of water propellant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Fins: Elliptical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Geometry: Egg cup on party hat for “parabolic shape”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Area: 0.0095m</a:t>
            </a:r>
            <a:r>
              <a:rPr baseline="30000" lang="en"/>
              <a:t>2</a:t>
            </a:r>
            <a:r>
              <a:rPr lang="en"/>
              <a:t> frontal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baseline="-25000" lang="en"/>
              <a:t>D</a:t>
            </a:r>
            <a:r>
              <a:rPr lang="en"/>
              <a:t>: 0.322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Payload: altimeter (same as TA baseline)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Optimized: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Drag ratio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</a:t>
            </a:r>
            <a:r>
              <a:rPr baseline="-25000" lang="en" sz="1800"/>
              <a:t>SP</a:t>
            </a:r>
            <a:endParaRPr baseline="-2500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Distance</a:t>
            </a:r>
            <a:endParaRPr sz="1800"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43594" l="66867" r="26373" t="40996"/>
          <a:stretch/>
        </p:blipFill>
        <p:spPr>
          <a:xfrm>
            <a:off x="6471652" y="0"/>
            <a:ext cx="2672349" cy="456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Rocket Testing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Tunnel Testing: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Rocket with modified fins and nose cone was </a:t>
            </a:r>
            <a:r>
              <a:rPr lang="en"/>
              <a:t>tested</a:t>
            </a:r>
            <a:r>
              <a:rPr lang="en"/>
              <a:t> in the wind tunnel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different nose cones were tested to achieve the minimum </a:t>
            </a:r>
            <a:r>
              <a:rPr lang="en"/>
              <a:t>coefficient</a:t>
            </a:r>
            <a:r>
              <a:rPr lang="en"/>
              <a:t> of drag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Rocket 1: C</a:t>
            </a:r>
            <a:r>
              <a:rPr baseline="-25000" lang="en"/>
              <a:t>D</a:t>
            </a:r>
            <a:r>
              <a:rPr lang="en"/>
              <a:t> = 0.343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Rocket 2: C</a:t>
            </a:r>
            <a:r>
              <a:rPr baseline="-25000" lang="en"/>
              <a:t>D</a:t>
            </a:r>
            <a:r>
              <a:rPr lang="en"/>
              <a:t> = 0.322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was subsequently chosen to be the cone style for our final rocket</a:t>
            </a:r>
            <a:endParaRPr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Test Stand Testing: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 Baseline Water Volume (1.0L)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baseline="-25000" lang="en"/>
              <a:t>SP</a:t>
            </a:r>
            <a:r>
              <a:rPr lang="en"/>
              <a:t> = 1.1653 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Thrust = </a:t>
            </a:r>
            <a:r>
              <a:rPr lang="en"/>
              <a:t>192.95</a:t>
            </a:r>
            <a:r>
              <a:rPr lang="en"/>
              <a:t> 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Water Volume (0.6L)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baseline="-25000" lang="en"/>
              <a:t>SP</a:t>
            </a:r>
            <a:r>
              <a:rPr lang="en"/>
              <a:t> = 1.9858 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Thrust = 233.0 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Water Volume resulted in a 20.8% increase in thrust force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Contents: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41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Baseline Design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Wind Tunnel/Static Test Stand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Matlab Modeling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Sensitivity Analysis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Modifications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Fabrication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Uncertainty Analysis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Flight Data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Staged Experiment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Lessons Learned/Conclusion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262" y="-9500"/>
            <a:ext cx="3938823" cy="42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Coke bottle body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 for launch stand/pressurization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Poster board elliptical fins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Relatively 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Relatively stiff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Laser Cut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Leading edges sharpened with tape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Party hat with round egg cup tip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Electrical tape junctions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to peel off without damaging fins/cone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flexible than duct tape</a:t>
            </a:r>
            <a:endParaRPr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587" y="0"/>
            <a:ext cx="3497409" cy="466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Uncertainties to Keep in Mind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Predicted Uncertainties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 speed and direction (normal)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Bottle pressure (normal)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Water volume (normal)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Friction from launch stand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 initial propulsion off of rubber stopper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 in center of mass through flight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625" y="-2"/>
            <a:ext cx="3377375" cy="4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4884" l="0" r="22185" t="-2569"/>
          <a:stretch/>
        </p:blipFill>
        <p:spPr>
          <a:xfrm>
            <a:off x="1612850" y="933975"/>
            <a:ext cx="5918300" cy="36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>
            <p:ph type="title"/>
          </p:nvPr>
        </p:nvSpPr>
        <p:spPr>
          <a:xfrm>
            <a:off x="1612850" y="1017725"/>
            <a:ext cx="106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Launch 1:</a:t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Ellipses - Launch 1, 1000 simulations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4060" l="7856" r="26504" t="2156"/>
          <a:stretch/>
        </p:blipFill>
        <p:spPr>
          <a:xfrm>
            <a:off x="1381288" y="990600"/>
            <a:ext cx="6381425" cy="38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1381300" y="914400"/>
            <a:ext cx="29397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Ellipses - Launch 2, 1000 simulations.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311700" y="445025"/>
            <a:ext cx="49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Video Track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‘Tracker’ software was used to analyze the video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inaccurate data due to external sources of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video is low resolution, making it difficult to discern where the reference pole ends and the building behind it begins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Rocket leaves field of view at end of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Camera is not perpendicular to flight path</a:t>
            </a:r>
            <a:endParaRPr/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900" y="0"/>
            <a:ext cx="3889096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Data</a:t>
            </a:r>
            <a:endParaRPr/>
          </a:p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311700" y="1152475"/>
            <a:ext cx="3808800" cy="3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Flight Performance: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65 meters downrange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3.91 seconds in flight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</a:t>
            </a:r>
            <a:r>
              <a:rPr baseline="30000" lang="en" sz="1600"/>
              <a:t>o</a:t>
            </a:r>
            <a:r>
              <a:rPr lang="en" sz="1600"/>
              <a:t> to the left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35 meters high (Altimeter)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Environmental Data: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 mph winds aloft from the West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16</a:t>
            </a:r>
            <a:r>
              <a:rPr baseline="30000" lang="en" sz="1600"/>
              <a:t>o</a:t>
            </a:r>
            <a:r>
              <a:rPr lang="en" sz="1600"/>
              <a:t> Celsius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45</a:t>
            </a:r>
            <a:r>
              <a:rPr baseline="30000" lang="en" sz="1600"/>
              <a:t>o</a:t>
            </a:r>
            <a:r>
              <a:rPr lang="en" sz="1600"/>
              <a:t> launch angle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499" y="0"/>
            <a:ext cx="5023500" cy="376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9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Parameters/Results</a:t>
            </a:r>
            <a:endParaRPr/>
          </a:p>
        </p:txBody>
      </p:sp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420800" y="9842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{610CC921-5C39-4A05-995F-ACF0A3974843}</a:tableStyleId>
              </a:tblPr>
              <a:tblGrid>
                <a:gridCol w="1188225"/>
                <a:gridCol w="1228775"/>
                <a:gridCol w="1259425"/>
                <a:gridCol w="845100"/>
                <a:gridCol w="1047250"/>
                <a:gridCol w="826750"/>
                <a:gridCol w="826750"/>
                <a:gridCol w="1114750"/>
              </a:tblGrid>
              <a:tr h="1055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Rocket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Propellant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Design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Angle Launch (deg)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Range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Predicted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(m)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Range Actual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(m)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Drift angle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(Deg)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Altimeter</a:t>
                      </a:r>
                      <a:r>
                        <a:rPr b="1" lang="en">
                          <a:solidFill>
                            <a:schemeClr val="lt2"/>
                          </a:solidFill>
                        </a:rPr>
                        <a:t> height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(m)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Single Modification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0.6L water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TA fins and nose-cone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65.2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7 (left)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35.14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0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Optimized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0.6L water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Elliptical fins, rounded nose-cone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76.5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12.1 (right)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Exp 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0.6L water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 stage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48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~ 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Exp 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 &amp; 0.3L water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 stage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48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~ 11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N/A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9" title="Team 5_8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Stage Experiment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152475"/>
            <a:ext cx="40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baseline tests, used time to apply staging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stages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Separately</a:t>
            </a:r>
            <a:r>
              <a:rPr lang="en"/>
              <a:t> pressurized bottles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 laser cut stopper holders to hold pressure in subsequent stages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Fins designed to induce spin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Centripetal motion designed to pull stopper mechanism during flight </a:t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0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14857" r="0" t="15067"/>
          <a:stretch/>
        </p:blipFill>
        <p:spPr>
          <a:xfrm>
            <a:off x="4865775" y="11025"/>
            <a:ext cx="2051900" cy="26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4">
            <a:alphaModFix/>
          </a:blip>
          <a:srcRect b="10547" l="25888" r="24144" t="9182"/>
          <a:stretch/>
        </p:blipFill>
        <p:spPr>
          <a:xfrm>
            <a:off x="6926850" y="21100"/>
            <a:ext cx="2217151" cy="4748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0"/>
          <p:cNvCxnSpPr/>
          <p:nvPr/>
        </p:nvCxnSpPr>
        <p:spPr>
          <a:xfrm flipH="1" rot="10800000">
            <a:off x="5040225" y="530600"/>
            <a:ext cx="6336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0"/>
          <p:cNvCxnSpPr/>
          <p:nvPr/>
        </p:nvCxnSpPr>
        <p:spPr>
          <a:xfrm flipH="1" rot="10800000">
            <a:off x="5040225" y="620575"/>
            <a:ext cx="6336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40"/>
          <p:cNvCxnSpPr/>
          <p:nvPr/>
        </p:nvCxnSpPr>
        <p:spPr>
          <a:xfrm flipH="1" rot="10800000">
            <a:off x="4888725" y="440625"/>
            <a:ext cx="6336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11700" y="1152475"/>
            <a:ext cx="60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water volume made a large difference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Stability needed more attention when designing the optimized rocket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baseline="-25000" lang="en"/>
              <a:t>D</a:t>
            </a:r>
            <a:r>
              <a:rPr lang="en"/>
              <a:t> changes provided minimal improvements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to make significant improvements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We Would Do Next Time: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Spend more time perfecting the nose cone and fins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more testing in the wind tunnel</a:t>
            </a:r>
            <a:endParaRPr/>
          </a:p>
        </p:txBody>
      </p:sp>
      <p:sp>
        <p:nvSpPr>
          <p:cNvPr id="314" name="Google Shape;3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900" y="0"/>
            <a:ext cx="3016100" cy="39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TA Design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59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Mass: 0.110 kg dry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Fins: triangle/rectangle shape, see picture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Geometry: Pointed party hat, plastic bottle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Area: 0.0095 m</a:t>
            </a:r>
            <a:r>
              <a:rPr baseline="30000" lang="en"/>
              <a:t>2</a:t>
            </a:r>
            <a:r>
              <a:rPr lang="en"/>
              <a:t> frontal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baseline="-25000" lang="en"/>
              <a:t>D</a:t>
            </a:r>
            <a:r>
              <a:rPr lang="en"/>
              <a:t>: 0.348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Payload: altimeter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Foam cone attached with Gorilla glue to top of bottle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Foam cap enclosing altimeter, packing peanuts on top for protection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Indicator light/activation wire outside of nose cone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to “breathe”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100" y="0"/>
            <a:ext cx="2397900" cy="43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941250" y="4318725"/>
            <a:ext cx="20076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</a:rPr>
              <a:t>Figure 6: CAD of TA Baseline rocket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311700" y="1152475"/>
            <a:ext cx="60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[1] Anderson, J.D. “Airfoils, Wings and Other Aerodynamic Shapes” </a:t>
            </a:r>
            <a:r>
              <a:rPr i="1" lang="en"/>
              <a:t>Introduction to Flight</a:t>
            </a:r>
            <a:r>
              <a:rPr lang="en"/>
              <a:t>, 8th Edition, McGraw Hill, New York, 2016 pp. 288-440.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[2] Bedford, A., Fowler, W., “Motion of a Point” </a:t>
            </a:r>
            <a:r>
              <a:rPr i="1" lang="en"/>
              <a:t>Engineering Mechanics and Dynamics</a:t>
            </a:r>
            <a:r>
              <a:rPr lang="en"/>
              <a:t>, 5th Edition, Pearson, New Jersey, 2008, pp. 50-51.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[3] Sellers, J.J. “Rocket Science”, </a:t>
            </a:r>
            <a:r>
              <a:rPr i="1" lang="en"/>
              <a:t>Understanding Space</a:t>
            </a:r>
            <a:r>
              <a:rPr lang="en"/>
              <a:t>, 3rd Edition, McGraw Hill, New York, 2005, pp 534-577.</a:t>
            </a:r>
            <a:endParaRPr/>
          </a:p>
        </p:txBody>
      </p:sp>
      <p:sp>
        <p:nvSpPr>
          <p:cNvPr id="323" name="Google Shape;3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Tunnel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44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Windtunnel measures force on the rocket or drag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baseline="-25000" lang="en"/>
              <a:t>D</a:t>
            </a:r>
            <a:r>
              <a:rPr lang="en"/>
              <a:t> = Drag / (q * 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q: Dynamic Pressure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A: Frontal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Non-spinning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stable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potential drag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Wind Tunnel Test C</a:t>
            </a:r>
            <a:r>
              <a:rPr baseline="-25000" lang="en" sz="1400"/>
              <a:t>D</a:t>
            </a:r>
            <a:r>
              <a:rPr lang="en" sz="1400"/>
              <a:t>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 </a:t>
            </a:r>
            <a:r>
              <a:rPr lang="en"/>
              <a:t>Fins and Nose Cone: 0</a:t>
            </a:r>
            <a:r>
              <a:rPr lang="en" sz="1400"/>
              <a:t>.348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</a:t>
            </a:r>
            <a:r>
              <a:rPr lang="en" sz="1400"/>
              <a:t>gg/plastic cup and Elliptical Fins: 0.343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</a:t>
            </a:r>
            <a:r>
              <a:rPr lang="en" sz="1400"/>
              <a:t>gg/</a:t>
            </a:r>
            <a:r>
              <a:rPr lang="en"/>
              <a:t>H</a:t>
            </a:r>
            <a:r>
              <a:rPr lang="en" sz="1400"/>
              <a:t>at and Elliptical Fins: </a:t>
            </a:r>
            <a:r>
              <a:rPr lang="en"/>
              <a:t>0</a:t>
            </a:r>
            <a:r>
              <a:rPr lang="en" sz="1400"/>
              <a:t>.322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350" y="0"/>
            <a:ext cx="4160653" cy="312047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161575" y="3120475"/>
            <a:ext cx="1804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</a:rPr>
              <a:t>Figure 5: Windtunnel set-up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Test Stand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44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thrust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Sensors measure force while propellant expelled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= Force * time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baseline="-25000" lang="en"/>
              <a:t>SP</a:t>
            </a:r>
            <a:r>
              <a:rPr lang="en"/>
              <a:t> = Impulse / (m</a:t>
            </a:r>
            <a:r>
              <a:rPr baseline="-25000" lang="en"/>
              <a:t>prop</a:t>
            </a:r>
            <a:r>
              <a:rPr lang="en"/>
              <a:t>* g)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Trapz in Matlab to integrate under thrust curve</a:t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791" y="0"/>
            <a:ext cx="455521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5862600" y="3416400"/>
            <a:ext cx="20076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</a:rPr>
              <a:t>Figure 7: Thrust vs. Time</a:t>
            </a:r>
            <a:endParaRPr b="1"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Modeling - Thermodynamic Model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526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Water Phase: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625" y="1152475"/>
            <a:ext cx="35663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950" y="1276250"/>
            <a:ext cx="291787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780513"/>
            <a:ext cx="526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 </a:t>
            </a:r>
            <a:r>
              <a:rPr lang="en"/>
              <a:t>Phase: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658" y="1904288"/>
            <a:ext cx="2949342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2408563"/>
            <a:ext cx="526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Ballistic</a:t>
            </a:r>
            <a:r>
              <a:rPr lang="en"/>
              <a:t> Phase: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357013" y="4568875"/>
            <a:ext cx="20076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</a:rPr>
              <a:t>Figure 8: Functional block </a:t>
            </a:r>
            <a:r>
              <a:rPr b="1" lang="en" sz="800">
                <a:solidFill>
                  <a:schemeClr val="lt2"/>
                </a:solidFill>
              </a:rPr>
              <a:t>diagram</a:t>
            </a:r>
            <a:r>
              <a:rPr b="1" lang="en" sz="800">
                <a:solidFill>
                  <a:schemeClr val="lt2"/>
                </a:solidFill>
              </a:rPr>
              <a:t> </a:t>
            </a:r>
            <a:endParaRPr b="1" sz="800">
              <a:solidFill>
                <a:schemeClr val="lt2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8550" y="2571750"/>
            <a:ext cx="1948827" cy="2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3047286"/>
            <a:ext cx="52659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Where:	F = thrust force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V = velocity of propellant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ṁ</a:t>
            </a:r>
            <a:r>
              <a:rPr lang="en"/>
              <a:t> = mass 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m</a:t>
            </a:r>
            <a:r>
              <a:rPr lang="en"/>
              <a:t> = mass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p = pressure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 = throat area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685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Modeling - Thermodynamic Model</a:t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88" y="1017725"/>
            <a:ext cx="550101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Modeling - I</a:t>
            </a:r>
            <a:r>
              <a:rPr baseline="-25000" lang="en" sz="2700"/>
              <a:t>SP</a:t>
            </a:r>
            <a:r>
              <a:rPr lang="en" sz="2600"/>
              <a:t> M</a:t>
            </a:r>
            <a:r>
              <a:rPr lang="en"/>
              <a:t>odel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thrust profile to estimate the rocket specific impulse by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all the thrust happens </a:t>
            </a:r>
            <a:r>
              <a:rPr lang="en"/>
              <a:t>instantaneously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 rocket has initial given by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water or air phase, the model starts from the </a:t>
            </a:r>
            <a:r>
              <a:rPr lang="en"/>
              <a:t>ballistic</a:t>
            </a:r>
            <a:r>
              <a:rPr lang="en"/>
              <a:t> phase.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875" y="1934975"/>
            <a:ext cx="1688076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525" y="987373"/>
            <a:ext cx="1666550" cy="70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Modeling - I</a:t>
            </a:r>
            <a:r>
              <a:rPr baseline="-25000" lang="en" sz="2700"/>
              <a:t>SP</a:t>
            </a:r>
            <a:r>
              <a:rPr lang="en" sz="2600"/>
              <a:t> M</a:t>
            </a:r>
            <a:r>
              <a:rPr lang="en"/>
              <a:t>odel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48575" y="4703625"/>
            <a:ext cx="121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Group 5 - 4/29/19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88" y="1017725"/>
            <a:ext cx="550101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